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Economica"/>
      <p:regular r:id="rId18"/>
      <p:bold r:id="rId19"/>
      <p:italic r:id="rId20"/>
      <p:boldItalic r:id="rId21"/>
    </p:embeddedFont>
    <p:embeddedFont>
      <p:font typeface="Bree Serif"/>
      <p:regular r:id="rId22"/>
    </p:embeddedFont>
    <p:embeddedFont>
      <p:font typeface="Merriweather"/>
      <p:regular r:id="rId23"/>
      <p:bold r:id="rId24"/>
      <p:italic r:id="rId25"/>
      <p:boldItalic r:id="rId2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conomica-italic.fntdata"/><Relationship Id="rId22" Type="http://schemas.openxmlformats.org/officeDocument/2006/relationships/font" Target="fonts/BreeSerif-regular.fntdata"/><Relationship Id="rId21" Type="http://schemas.openxmlformats.org/officeDocument/2006/relationships/font" Target="fonts/Economica-boldItalic.fntdata"/><Relationship Id="rId24" Type="http://schemas.openxmlformats.org/officeDocument/2006/relationships/font" Target="fonts/Merriweather-bold.fntdata"/><Relationship Id="rId23" Type="http://schemas.openxmlformats.org/officeDocument/2006/relationships/font" Target="fonts/Merriweather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Merriweather-boldItalic.fntdata"/><Relationship Id="rId25" Type="http://schemas.openxmlformats.org/officeDocument/2006/relationships/font" Target="fonts/Merriweather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font" Target="fonts/Economica-bold.fntdata"/><Relationship Id="rId18" Type="http://schemas.openxmlformats.org/officeDocument/2006/relationships/font" Target="fonts/Economic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272b6e67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272b6e67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272b6e67c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272b6e67c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272b6e67c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272b6e67c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d1aeb4fa1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d1aeb4fa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d1aeb4fa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d1aeb4fa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d1c5303a9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d1c5303a9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d1aeb4fa1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d1aeb4fa1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21f65e02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21f65e02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83d8171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83d8171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272b6e67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272b6e67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272b6e67c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272b6e67c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272b6e67c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3272b6e67c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779550" y="910850"/>
            <a:ext cx="75849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Font typeface="Bree Serif"/>
              <a:buNone/>
              <a:defRPr b="1" sz="9600">
                <a:latin typeface="Bree Serif"/>
                <a:ea typeface="Bree Serif"/>
                <a:cs typeface="Bree Serif"/>
                <a:sym typeface="Bree Serif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2119500" y="2668700"/>
            <a:ext cx="49050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None/>
              <a:defRPr sz="3600">
                <a:latin typeface="Bree Serif"/>
                <a:ea typeface="Bree Serif"/>
                <a:cs typeface="Bree Serif"/>
                <a:sym typeface="Bree Serif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0"/>
              <a:buNone/>
              <a:defRPr sz="16000">
                <a:solidFill>
                  <a:srgbClr val="0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 algn="ctr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algn="ctr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 algn="ctr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 algn="ctr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 algn="ctr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 algn="ctr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 algn="ctr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 algn="ctr">
              <a:spcBef>
                <a:spcPts val="1600"/>
              </a:spcBef>
              <a:spcAft>
                <a:spcPts val="1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7736075" y="3102750"/>
            <a:ext cx="1407900" cy="168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1">
  <p:cSld name="BLANK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7871400" y="2884100"/>
            <a:ext cx="1272600" cy="195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rgbClr val="38761D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6" name="Google Shape;16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rgbClr val="38761D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1600"/>
              </a:spcBef>
              <a:spcAft>
                <a:spcPts val="1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1600"/>
              </a:spcBef>
              <a:spcAft>
                <a:spcPts val="1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81000" lvl="1" marL="9144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160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160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160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1600"/>
              </a:spcBef>
              <a:spcAft>
                <a:spcPts val="160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rgbClr val="38761D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8761D"/>
              </a:solidFill>
            </a:endParaRPr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ts val="4200"/>
              <a:buNone/>
              <a:defRPr>
                <a:solidFill>
                  <a:srgbClr val="38761D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indent="-3810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>
                <a:solidFill>
                  <a:schemeClr val="lt1"/>
                </a:solidFill>
              </a:defRPr>
            </a:lvl2pPr>
            <a:lvl3pPr indent="-3810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■"/>
              <a:defRPr>
                <a:solidFill>
                  <a:schemeClr val="lt1"/>
                </a:solidFill>
              </a:defRPr>
            </a:lvl3pPr>
            <a:lvl4pPr indent="-3810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4pPr>
            <a:lvl5pPr indent="-3810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>
                <a:solidFill>
                  <a:schemeClr val="lt1"/>
                </a:solidFill>
              </a:defRPr>
            </a:lvl5pPr>
            <a:lvl6pPr indent="-3810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■"/>
              <a:defRPr>
                <a:solidFill>
                  <a:schemeClr val="lt1"/>
                </a:solidFill>
              </a:defRPr>
            </a:lvl6pPr>
            <a:lvl7pPr indent="-3810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indent="-3810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indent="-3810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5" Type="http://schemas.openxmlformats.org/officeDocument/2006/relationships/theme" Target="../theme/theme2.xml"/><Relationship Id="rId1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Bree Serif"/>
              <a:buNone/>
              <a:defRPr b="1" sz="42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●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1pPr>
            <a:lvl2pPr indent="-3810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○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2pPr>
            <a:lvl3pPr indent="-3810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■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3pPr>
            <a:lvl4pPr indent="-3810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●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4pPr>
            <a:lvl5pPr indent="-3810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○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5pPr>
            <a:lvl6pPr indent="-3810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■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6pPr>
            <a:lvl7pPr indent="-3810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●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7pPr>
            <a:lvl8pPr indent="-3810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ree Serif"/>
              <a:buChar char="○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8pPr>
            <a:lvl9pPr indent="-3810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400"/>
              <a:buFont typeface="Bree Serif"/>
              <a:buChar char="■"/>
              <a:defRPr sz="2400">
                <a:solidFill>
                  <a:schemeClr val="dk1"/>
                </a:solidFill>
                <a:latin typeface="Bree Serif"/>
                <a:ea typeface="Bree Serif"/>
                <a:cs typeface="Bree Serif"/>
                <a:sym typeface="Bree Serif"/>
              </a:defRPr>
            </a:lvl9pPr>
          </a:lstStyle>
          <a:p/>
        </p:txBody>
      </p:sp>
      <p:pic>
        <p:nvPicPr>
          <p:cNvPr id="8" name="Google Shape;8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7425050" y="4698825"/>
            <a:ext cx="393600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1"/>
          <p:cNvSpPr txBox="1"/>
          <p:nvPr/>
        </p:nvSpPr>
        <p:spPr>
          <a:xfrm>
            <a:off x="5473950" y="4657225"/>
            <a:ext cx="37638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erriweather"/>
                <a:ea typeface="Merriweather"/>
                <a:cs typeface="Merriweather"/>
                <a:sym typeface="Merriweather"/>
              </a:rPr>
              <a:t>@MsParramore       #KCSSPED</a:t>
            </a:r>
            <a:endParaRPr sz="18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pic>
        <p:nvPicPr>
          <p:cNvPr descr="L&amp;N Logo copy_clipped_rev_1.png" id="10" name="Google Shape;10;p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893068" y="3224525"/>
            <a:ext cx="1144025" cy="15318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www.lynchburg.edu/academics/tutoring-academic-support/top-10-study-skills/" TargetMode="External"/><Relationship Id="rId4" Type="http://schemas.openxmlformats.org/officeDocument/2006/relationships/hyperlink" Target="https://www.ted.com/talks/tim_urban_inside_the_mind_of_a_master_procrastinator/discussion?curator=NeuroscienceREDEF" TargetMode="External"/><Relationship Id="rId5" Type="http://schemas.openxmlformats.org/officeDocument/2006/relationships/hyperlink" Target="https://zapier.com/blog/best-pomodoro-apps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779550" y="910850"/>
            <a:ext cx="75849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Student Skills for Success</a:t>
            </a:r>
            <a:endParaRPr sz="3600"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2119500" y="2668700"/>
            <a:ext cx="4905000" cy="13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Vicki Lintz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Lucinda Parramore </a:t>
            </a:r>
            <a:endParaRPr sz="2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/>
        </p:nvSpPr>
        <p:spPr>
          <a:xfrm>
            <a:off x="1530300" y="477975"/>
            <a:ext cx="6083400" cy="25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Peer Tutoring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Teacher office hours/tutoring opportunities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Genius Hour Support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Canvas resources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/>
        </p:nvSpPr>
        <p:spPr>
          <a:xfrm>
            <a:off x="1530300" y="477975"/>
            <a:ext cx="6083400" cy="25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Procrastination tools - apps, self-rewards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Use of Google Drive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Tech help, Apps : sticky notes, Remind, Pomodoro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   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5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/>
        </p:nvSpPr>
        <p:spPr>
          <a:xfrm>
            <a:off x="624900" y="1468700"/>
            <a:ext cx="8200500" cy="10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Student role vs. Parent role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Goal: Independence</a:t>
            </a: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 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6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26"/>
          <p:cNvSpPr txBox="1"/>
          <p:nvPr/>
        </p:nvSpPr>
        <p:spPr>
          <a:xfrm>
            <a:off x="394050" y="633850"/>
            <a:ext cx="7962300" cy="33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Resources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Top 10 List of Study Skills from Lynchburg College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	</a:t>
            </a:r>
            <a:r>
              <a:rPr lang="en" sz="2400" u="sng">
                <a:solidFill>
                  <a:schemeClr val="hlink"/>
                </a:solidFill>
                <a:hlinkClick r:id="rId4"/>
              </a:rPr>
              <a:t>Tim Urban’s Ted Talk on Procrastination</a:t>
            </a:r>
            <a:endParaRPr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solidFill>
                  <a:schemeClr val="hlink"/>
                </a:solidFill>
                <a:hlinkClick r:id="rId5"/>
              </a:rPr>
              <a:t>Techniques and Apps for improving focus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 txBox="1"/>
          <p:nvPr/>
        </p:nvSpPr>
        <p:spPr>
          <a:xfrm>
            <a:off x="624900" y="1468700"/>
            <a:ext cx="8200500" cy="10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L &amp; N Stem 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Way of Work 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/>
        </p:nvSpPr>
        <p:spPr>
          <a:xfrm>
            <a:off x="1530300" y="322125"/>
            <a:ext cx="6083400" cy="27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Student owns learning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Daily Mission Briefing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Check Email Daily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Check Canvas Daily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Understand each teacher’s use of Canvas and way of communicating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1305275" y="1740825"/>
            <a:ext cx="6676500" cy="6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Successful Student Non-negotiables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8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 txBox="1"/>
          <p:nvPr/>
        </p:nvSpPr>
        <p:spPr>
          <a:xfrm>
            <a:off x="1305275" y="784775"/>
            <a:ext cx="66765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Relying on Canvas is not enough to be successful!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/>
        </p:nvSpPr>
        <p:spPr>
          <a:xfrm>
            <a:off x="1530300" y="477975"/>
            <a:ext cx="6083400" cy="25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Link Canvas to calendar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Triage HW: Planner;  assignment tracking system; stickies 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Study Spot at home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Take notes, review them 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Organize Materials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/>
        </p:nvSpPr>
        <p:spPr>
          <a:xfrm>
            <a:off x="1530300" y="477975"/>
            <a:ext cx="6083400" cy="25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Active class participation 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Complete and submit(!!!!) assignments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Review notes/class info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Dedicate time outside of school to prepare for class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/>
        </p:nvSpPr>
        <p:spPr>
          <a:xfrm>
            <a:off x="1530300" y="477975"/>
            <a:ext cx="6083400" cy="257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Come to class prepared - supplies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Use digital lab time wisely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Build a network of support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-457200" lvl="0" marL="457200" rtl="0" algn="l">
              <a:spcBef>
                <a:spcPts val="0"/>
              </a:spcBef>
              <a:spcAft>
                <a:spcPts val="0"/>
              </a:spcAft>
              <a:buSzPts val="3600"/>
              <a:buFont typeface="Bree Serif"/>
              <a:buChar char="●"/>
            </a:pPr>
            <a:r>
              <a:rPr lang="en" sz="3600">
                <a:latin typeface="Bree Serif"/>
                <a:ea typeface="Bree Serif"/>
                <a:cs typeface="Bree Serif"/>
                <a:sym typeface="Bree Serif"/>
              </a:rPr>
              <a:t>Know how to ask for help</a:t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/>
        </p:nvSpPr>
        <p:spPr>
          <a:xfrm>
            <a:off x="2910925" y="2502825"/>
            <a:ext cx="52251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2"/>
          <p:cNvSpPr txBox="1"/>
          <p:nvPr/>
        </p:nvSpPr>
        <p:spPr>
          <a:xfrm>
            <a:off x="3355425" y="2557250"/>
            <a:ext cx="5225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2"/>
          <p:cNvSpPr txBox="1"/>
          <p:nvPr/>
        </p:nvSpPr>
        <p:spPr>
          <a:xfrm>
            <a:off x="624900" y="1468700"/>
            <a:ext cx="8200500" cy="10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Bree Serif"/>
                <a:ea typeface="Bree Serif"/>
                <a:cs typeface="Bree Serif"/>
                <a:sym typeface="Bree Serif"/>
              </a:rPr>
              <a:t>Student Supports </a:t>
            </a:r>
            <a:endParaRPr sz="4800">
              <a:latin typeface="Bree Serif"/>
              <a:ea typeface="Bree Serif"/>
              <a:cs typeface="Bree Serif"/>
              <a:sym typeface="Bree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